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356" r:id="rId2"/>
    <p:sldId id="396" r:id="rId3"/>
    <p:sldId id="397" r:id="rId4"/>
    <p:sldId id="375" r:id="rId5"/>
    <p:sldId id="411" r:id="rId6"/>
    <p:sldId id="430" r:id="rId7"/>
    <p:sldId id="431" r:id="rId8"/>
    <p:sldId id="432" r:id="rId9"/>
    <p:sldId id="361" r:id="rId10"/>
    <p:sldId id="433" r:id="rId11"/>
    <p:sldId id="436" r:id="rId12"/>
    <p:sldId id="437" r:id="rId13"/>
    <p:sldId id="438" r:id="rId14"/>
    <p:sldId id="419" r:id="rId15"/>
    <p:sldId id="434" r:id="rId16"/>
    <p:sldId id="435" r:id="rId17"/>
    <p:sldId id="420" r:id="rId18"/>
    <p:sldId id="392" r:id="rId19"/>
    <p:sldId id="395" r:id="rId20"/>
  </p:sldIdLst>
  <p:sldSz cx="12192000" cy="6858000"/>
  <p:notesSz cx="6997700" cy="9283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7C7C"/>
    <a:srgbClr val="FFE7FF"/>
    <a:srgbClr val="F2A36E"/>
    <a:srgbClr val="B14AFF"/>
    <a:srgbClr val="E2F1D9"/>
    <a:srgbClr val="DDB0FF"/>
    <a:srgbClr val="99E3FF"/>
    <a:srgbClr val="FCE5D6"/>
    <a:srgbClr val="FFF2CD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87685" autoAdjust="0"/>
  </p:normalViewPr>
  <p:slideViewPr>
    <p:cSldViewPr snapToGrid="0">
      <p:cViewPr varScale="1">
        <p:scale>
          <a:sx n="75" d="100"/>
          <a:sy n="75" d="100"/>
        </p:scale>
        <p:origin x="1128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5" d="100"/>
          <a:sy n="105" d="100"/>
        </p:scale>
        <p:origin x="3798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988" y="0"/>
            <a:ext cx="303212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E47680-5B45-4075-8EF5-A6499484B3D5}" type="datetimeFigureOut">
              <a:rPr lang="en-US" smtClean="0"/>
              <a:t>8/26/2022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988" y="8818563"/>
            <a:ext cx="3032125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86DFC2-323F-45CF-9F5E-8362F361C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85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744" y="0"/>
            <a:ext cx="3032337" cy="465797"/>
          </a:xfrm>
          <a:prstGeom prst="rect">
            <a:avLst/>
          </a:prstGeom>
        </p:spPr>
        <p:txBody>
          <a:bodyPr vert="horz" lIns="93031" tIns="46516" rIns="93031" bIns="46516" rtlCol="0"/>
          <a:lstStyle>
            <a:lvl1pPr algn="r">
              <a:defRPr sz="1200"/>
            </a:lvl1pPr>
          </a:lstStyle>
          <a:p>
            <a:fld id="{7BC75996-6902-45E1-91B2-84002FE0FDDD}" type="datetimeFigureOut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1160463"/>
            <a:ext cx="5572125" cy="3133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31" tIns="46516" rIns="93031" bIns="46516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9770" y="4467781"/>
            <a:ext cx="5598160" cy="3655457"/>
          </a:xfrm>
          <a:prstGeom prst="rect">
            <a:avLst/>
          </a:prstGeom>
        </p:spPr>
        <p:txBody>
          <a:bodyPr vert="horz" lIns="93031" tIns="46516" rIns="93031" bIns="46516" rtlCol="0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744" y="8817904"/>
            <a:ext cx="3032337" cy="465796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lvl1pPr algn="r">
              <a:defRPr sz="1200"/>
            </a:lvl1pPr>
          </a:lstStyle>
          <a:p>
            <a:fld id="{AC3B06DF-F96A-40D8-B2BA-ACB7EF1480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953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3B06DF-F96A-40D8-B2BA-ACB7EF14802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550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89159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FC75D92-90CE-4ED3-9A36-29DFB1E67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9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5" indent="0" algn="ctr">
              <a:buNone/>
              <a:defRPr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36752D-E743-417C-AA3D-C4867B08319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29638-28F1-429D-B96F-29A3DE77A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432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2354157"/>
            <a:ext cx="3932237" cy="2140168"/>
          </a:xfrm>
        </p:spPr>
        <p:txBody>
          <a:bodyPr anchor="b">
            <a:noAutofit/>
          </a:bodyPr>
          <a:lstStyle>
            <a:lvl1pPr>
              <a:defRPr sz="3600" b="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067299" y="282035"/>
            <a:ext cx="6232071" cy="6439444"/>
          </a:xfrm>
        </p:spPr>
        <p:txBody>
          <a:bodyPr>
            <a:normAutofit/>
          </a:bodyPr>
          <a:lstStyle>
            <a:lvl1pPr marL="274320" indent="-27432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600" b="0" i="0">
                <a:latin typeface="Inconsolata" charset="0"/>
                <a:ea typeface="Inconsolata" charset="0"/>
                <a:cs typeface="Inconsolata" charset="0"/>
              </a:defRPr>
            </a:lvl1pPr>
            <a:lvl2pPr marL="868663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400"/>
            </a:lvl2pPr>
            <a:lvl3pPr marL="1371577" indent="-4572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2000"/>
            </a:lvl3pPr>
            <a:lvl4pPr marL="1714466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4pPr>
            <a:lvl5pPr marL="2171655" indent="-342900" defTabSz="228600">
              <a:lnSpc>
                <a:spcPct val="100000"/>
              </a:lnSpc>
              <a:spcAft>
                <a:spcPts val="0"/>
              </a:spcAft>
              <a:buClr>
                <a:schemeClr val="bg1">
                  <a:lumMod val="75000"/>
                </a:schemeClr>
              </a:buClr>
              <a:buFont typeface="+mj-lt"/>
              <a:buAutoNum type="arabicPeriod"/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C2E13-3E7E-4858-A5B5-96DC1B7FD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231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3867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5919FEB-34C0-4CD6-8D87-7CE7256EB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766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ítulo y objetos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>
              <a:defRPr>
                <a:solidFill>
                  <a:schemeClr val="bg1">
                    <a:lumMod val="85000"/>
                  </a:schemeClr>
                </a:solidFill>
              </a:defRPr>
            </a:lvl2pPr>
            <a:lvl3pPr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>
              <a:defRPr>
                <a:solidFill>
                  <a:schemeClr val="bg1">
                    <a:lumMod val="85000"/>
                  </a:schemeClr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654E144D-7BE3-4587-AE5C-281CCC91105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8317D3A-2C28-428C-8029-888C23315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618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1839736"/>
            <a:ext cx="10515600" cy="2127254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838200" y="4079526"/>
            <a:ext cx="10515600" cy="227682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3F3952C-1F6F-4440-BACA-D30BFC573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47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1" y="4814761"/>
            <a:ext cx="10515600" cy="1274893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3B1D98C-954C-4A69-BF52-0C2C152D38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0CB238B-A39E-42C3-B3CA-157593E6084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7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1735936" y="6401936"/>
            <a:ext cx="432000" cy="432000"/>
          </a:xfrm>
        </p:spPr>
        <p:txBody>
          <a:bodyPr/>
          <a:lstStyle/>
          <a:p>
            <a:fld id="{654E144D-7BE3-4587-AE5C-281CCC91105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A588258-A43D-4701-96C4-813AE59DA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633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664074"/>
          </a:xfrm>
        </p:spPr>
        <p:txBody>
          <a:bodyPr anchor="t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664075"/>
          </a:xfrm>
        </p:spPr>
        <p:txBody>
          <a:bodyPr anchor="t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2983782-6221-4FC9-9AB5-B3775786E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78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9" y="1778399"/>
            <a:ext cx="5157787" cy="648001"/>
          </a:xfrm>
        </p:spPr>
        <p:txBody>
          <a:bodyPr anchor="ctr">
            <a:normAutofit/>
          </a:bodyPr>
          <a:lstStyle>
            <a:lvl1pPr marL="0" indent="0">
              <a:buNone/>
              <a:defRPr sz="2800" b="1" baseline="0">
                <a:latin typeface="+mj-lt"/>
                <a:ea typeface="+mj-ea"/>
                <a:cs typeface="SirinStencil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2" y="1778399"/>
            <a:ext cx="5183188" cy="648001"/>
          </a:xfrm>
        </p:spPr>
        <p:txBody>
          <a:bodyPr anchor="ctr">
            <a:normAutofit/>
          </a:bodyPr>
          <a:lstStyle>
            <a:lvl1pPr marL="0" indent="0">
              <a:buNone/>
              <a:defRPr lang="en-US" altLang="ko-KR" sz="2800" b="1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Monoton" charset="0"/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marL="0" lv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None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70CB61E-C532-4868-B329-DFE0C035EE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4387507-0A0F-45DF-B18B-B04E1A3D12B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044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2B24C6-B087-41BF-B76C-1A64355CD2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9ADE4-37AE-4A4A-845F-13BB6A16F7F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6068" y="6524949"/>
            <a:ext cx="1553349" cy="295636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44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63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1723471" y="6388585"/>
            <a:ext cx="430429" cy="432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/>
          <a:lstStyle>
            <a:lvl1pPr algn="ctr">
              <a:defRPr lang="en-US" sz="1200" b="1" smtClean="0">
                <a:solidFill>
                  <a:schemeClr val="bg1"/>
                </a:solidFill>
              </a:defRPr>
            </a:lvl1pPr>
          </a:lstStyle>
          <a:p>
            <a:fld id="{654E144D-7BE3-4587-AE5C-281CCC9110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47C893-BEF0-4B92-9D42-FC12B73C81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068" y="6524949"/>
            <a:ext cx="1553349" cy="29563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Hacker’s In </a:t>
            </a:r>
            <a:r>
              <a:rPr lang="en-US" altLang="ko-KR" dirty="0" err="1"/>
              <a:t>inTrusion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2594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1" r:id="rId7"/>
    <p:sldLayoutId id="2147483667" r:id="rId8"/>
    <p:sldLayoutId id="2147483668" r:id="rId9"/>
    <p:sldLayoutId id="2147483669" r:id="rId10"/>
    <p:sldLayoutId id="2147483670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hf hdr="0" dt="0"/>
  <p:txStyles>
    <p:titleStyle>
      <a:lvl1pPr algn="l" defTabSz="914377" rtl="0" eaLnBrk="1" latinLnBrk="1" hangingPunct="1">
        <a:lnSpc>
          <a:spcPct val="90000"/>
        </a:lnSpc>
        <a:spcBef>
          <a:spcPct val="0"/>
        </a:spcBef>
        <a:buNone/>
        <a:defRPr sz="4000" b="0" kern="1200" spc="100" baseline="0">
          <a:solidFill>
            <a:schemeClr val="tx1"/>
          </a:solidFill>
          <a:latin typeface="+mj-lt"/>
          <a:ea typeface="+mj-ea"/>
          <a:cs typeface="Bungee Shade" charset="0"/>
        </a:defRPr>
      </a:lvl1pPr>
    </p:titleStyle>
    <p:bodyStyle>
      <a:lvl1pPr marL="274320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FF3300"/>
        </a:buClr>
        <a:buFont typeface="Arial" panose="020B0604020202020204" pitchFamily="34" charset="0"/>
        <a:buChar char="•"/>
        <a:defRPr sz="2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1pPr>
      <a:lvl2pPr marL="685783" indent="-274320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50"/>
        </a:buClr>
        <a:buFont typeface="Wingdings" panose="05000000000000000000" pitchFamily="2" charset="2"/>
        <a:buChar char=""/>
        <a:defRPr sz="2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2pPr>
      <a:lvl3pPr marL="1142971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Clr>
          <a:srgbClr val="00B0F0"/>
        </a:buClr>
        <a:buFont typeface="Arial" panose="020B0604020202020204" pitchFamily="34" charset="0"/>
        <a:buChar char="•"/>
        <a:defRPr sz="18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3pPr>
      <a:lvl4pPr marL="1600160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4pPr>
      <a:lvl5pPr marL="2057349" indent="-228594" algn="l" defTabSz="914377" rtl="0" eaLnBrk="1" latinLnBrk="1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•"/>
        <a:defRPr sz="16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Amaranth" charset="0"/>
        </a:defRPr>
      </a:lvl5pPr>
      <a:lvl6pPr marL="2514537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/>
              <a:t>Line key management analysis</a:t>
            </a:r>
            <a:endParaRPr lang="ko-KR" altLang="en-US" sz="48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August 26, 2022</a:t>
            </a:r>
          </a:p>
          <a:p>
            <a:r>
              <a:rPr lang="en-US" altLang="ko-KR" dirty="0" err="1"/>
              <a:t>Seongjune</a:t>
            </a:r>
            <a:r>
              <a:rPr lang="en-US" altLang="ko-KR" dirty="0"/>
              <a:t> </a:t>
            </a:r>
            <a:r>
              <a:rPr lang="en-US" altLang="ko-KR" dirty="0" err="1"/>
              <a:t>kim</a:t>
            </a:r>
            <a:endParaRPr lang="en-US" altLang="ko-KR" dirty="0"/>
          </a:p>
        </p:txBody>
      </p:sp>
      <p:sp>
        <p:nvSpPr>
          <p:cNvPr id="6" name="슬라이드 번호 개체 틀 3">
            <a:extLst>
              <a:ext uri="{FF2B5EF4-FFF2-40B4-BE49-F238E27FC236}">
                <a16:creationId xmlns:a16="http://schemas.microsoft.com/office/drawing/2014/main" id="{9959CD62-A208-49E6-9E2D-F55BA5488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1</a:t>
            </a:fld>
            <a:endParaRPr lang="en-US" dirty="0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41536C86-635D-4986-AEAC-DE43C90A5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79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sub_100787890(a1, a2)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E2F0A45-02EC-4ABA-B462-9921B1EF8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93880"/>
            <a:ext cx="10815320" cy="4624040"/>
          </a:xfrm>
        </p:spPr>
        <p:txBody>
          <a:bodyPr>
            <a:normAutofit/>
          </a:bodyPr>
          <a:lstStyle/>
          <a:p>
            <a:r>
              <a:rPr lang="en-US" altLang="ko-KR" dirty="0"/>
              <a:t>A2</a:t>
            </a:r>
            <a:r>
              <a:rPr lang="ko-KR" altLang="en-US" dirty="0"/>
              <a:t>의 값을 인코딩해서 </a:t>
            </a:r>
            <a:r>
              <a:rPr lang="en-US" altLang="ko-KR" dirty="0"/>
              <a:t>a1</a:t>
            </a:r>
            <a:r>
              <a:rPr lang="ko-KR" altLang="en-US" dirty="0"/>
              <a:t>에 값을 넣어주는 함수</a:t>
            </a:r>
            <a:endParaRPr lang="en-US" altLang="ko-KR" dirty="0"/>
          </a:p>
          <a:p>
            <a:r>
              <a:rPr lang="ko-KR" altLang="en-US" dirty="0"/>
              <a:t> 핵심적인 알고리즘은 분석하지 않았지만</a:t>
            </a:r>
            <a:r>
              <a:rPr lang="en-US" altLang="ko-KR" dirty="0"/>
              <a:t>, </a:t>
            </a:r>
            <a:r>
              <a:rPr lang="ko-KR" altLang="en-US" dirty="0"/>
              <a:t>중간에 사용자이름을 불러오고</a:t>
            </a:r>
            <a:r>
              <a:rPr lang="en-US" altLang="ko-KR" dirty="0"/>
              <a:t>(</a:t>
            </a:r>
            <a:r>
              <a:rPr lang="ko-KR" altLang="en-US" dirty="0"/>
              <a:t>사용처는 확실하지 않음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 err="1"/>
              <a:t>lma</a:t>
            </a:r>
            <a:r>
              <a:rPr lang="en-US" altLang="ko-KR" dirty="0"/>
              <a:t> </a:t>
            </a:r>
            <a:r>
              <a:rPr lang="ko-KR" altLang="en-US" dirty="0"/>
              <a:t>값을 </a:t>
            </a:r>
            <a:r>
              <a:rPr lang="en-US" altLang="ko-KR" dirty="0"/>
              <a:t>value </a:t>
            </a:r>
            <a:r>
              <a:rPr lang="ko-KR" altLang="en-US" dirty="0"/>
              <a:t>값</a:t>
            </a:r>
            <a:r>
              <a:rPr lang="en-US" altLang="ko-KR" dirty="0"/>
              <a:t>(a2)</a:t>
            </a:r>
            <a:r>
              <a:rPr lang="ko-KR" altLang="en-US" dirty="0"/>
              <a:t>맨 앞에 붙여서</a:t>
            </a:r>
            <a:endParaRPr lang="en-US" altLang="ko-KR" dirty="0"/>
          </a:p>
          <a:p>
            <a:r>
              <a:rPr lang="en-US" altLang="ko-KR" dirty="0"/>
              <a:t>Sub101559d50(a1, a2, a3, a4, a5), sub1015791b0(a1, a2, a3, a4, a5) </a:t>
            </a:r>
            <a:r>
              <a:rPr lang="ko-KR" altLang="en-US" dirty="0"/>
              <a:t>둘이 핵심적인 알고리즘임을 확인했고 이 두 함수를 거쳐서 두번째 함수의 </a:t>
            </a:r>
            <a:r>
              <a:rPr lang="en-US" altLang="ko-KR" dirty="0"/>
              <a:t>a1+16</a:t>
            </a:r>
            <a:r>
              <a:rPr lang="ko-KR" altLang="en-US" dirty="0"/>
              <a:t>에 인코딩 완료된 값이 들어가는 것을 확인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477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 err="1"/>
              <a:t>인코딩전</a:t>
            </a:r>
            <a:r>
              <a:rPr lang="ko-KR" altLang="en-US" dirty="0"/>
              <a:t> 이메일 값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AC98AC8-2E04-56FA-DDBD-651C79E84E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1736"/>
            <a:ext cx="865632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125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 err="1"/>
              <a:t>인코딩후</a:t>
            </a:r>
            <a:r>
              <a:rPr lang="ko-KR" altLang="en-US" dirty="0"/>
              <a:t> 이메일 값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  <p:pic>
        <p:nvPicPr>
          <p:cNvPr id="7" name="그림 6" descr="텍스트, 스크린샷, 모니터, 전자기기이(가) 표시된 사진&#10;&#10;자동 생성된 설명">
            <a:extLst>
              <a:ext uri="{FF2B5EF4-FFF2-40B4-BE49-F238E27FC236}">
                <a16:creationId xmlns:a16="http://schemas.microsoft.com/office/drawing/2014/main" id="{72197F5A-9A75-DFC6-039C-1C0A1088A2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9499"/>
            <a:ext cx="8851899" cy="5532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558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/>
              <a:t>실재 </a:t>
            </a:r>
            <a:r>
              <a:rPr lang="en-US" altLang="ko-KR" dirty="0" err="1"/>
              <a:t>ini</a:t>
            </a:r>
            <a:r>
              <a:rPr lang="en-US" altLang="ko-KR" dirty="0"/>
              <a:t> </a:t>
            </a:r>
            <a:r>
              <a:rPr lang="ko-KR" altLang="en-US" dirty="0"/>
              <a:t>파일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  <p:pic>
        <p:nvPicPr>
          <p:cNvPr id="3" name="그림 2" descr="텍스트, 스크린샷, 검은색, 컴퓨터이(가) 표시된 사진&#10;&#10;자동 생성된 설명">
            <a:extLst>
              <a:ext uri="{FF2B5EF4-FFF2-40B4-BE49-F238E27FC236}">
                <a16:creationId xmlns:a16="http://schemas.microsoft.com/office/drawing/2014/main" id="{69515C67-C589-445D-8446-52FCB434A5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2388"/>
            <a:ext cx="9412224" cy="588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237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ko-KR" altLang="en-US" dirty="0" err="1"/>
              <a:t>인코딩전</a:t>
            </a:r>
            <a:r>
              <a:rPr lang="ko-KR" altLang="en-US" dirty="0"/>
              <a:t> </a:t>
            </a:r>
            <a:r>
              <a:rPr lang="en-US" altLang="ko-KR" dirty="0" err="1"/>
              <a:t>lrst</a:t>
            </a:r>
            <a:r>
              <a:rPr lang="en-US" altLang="ko-KR" dirty="0"/>
              <a:t> </a:t>
            </a:r>
            <a:r>
              <a:rPr lang="ko-KR" altLang="en-US" dirty="0"/>
              <a:t>값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  <p:pic>
        <p:nvPicPr>
          <p:cNvPr id="9" name="그림 8" descr="텍스트, 모니터, 전자기기, 스크린샷이(가) 표시된 사진&#10;&#10;자동 생성된 설명">
            <a:extLst>
              <a:ext uri="{FF2B5EF4-FFF2-40B4-BE49-F238E27FC236}">
                <a16:creationId xmlns:a16="http://schemas.microsoft.com/office/drawing/2014/main" id="{A686AF0C-3100-5885-6280-C7CD9B1C04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1588"/>
            <a:ext cx="9255658" cy="5167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593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8" y="24024"/>
            <a:ext cx="10515600" cy="1325563"/>
          </a:xfrm>
        </p:spPr>
        <p:txBody>
          <a:bodyPr/>
          <a:lstStyle/>
          <a:p>
            <a:r>
              <a:rPr lang="ko-KR" altLang="en-US" dirty="0"/>
              <a:t>인코딩 </a:t>
            </a:r>
            <a:r>
              <a:rPr lang="ko-KR" altLang="en-US" dirty="0" err="1"/>
              <a:t>완료후</a:t>
            </a:r>
            <a:r>
              <a:rPr lang="ko-KR" altLang="en-US" dirty="0"/>
              <a:t> </a:t>
            </a:r>
            <a:r>
              <a:rPr lang="en-US" altLang="ko-KR" dirty="0" err="1"/>
              <a:t>lrst</a:t>
            </a:r>
            <a:r>
              <a:rPr lang="ko-KR" altLang="en-US" dirty="0"/>
              <a:t>값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  <p:pic>
        <p:nvPicPr>
          <p:cNvPr id="3" name="그림 2" descr="텍스트, 모니터, 스크린샷, 전자기기이(가) 표시된 사진&#10;&#10;자동 생성된 설명">
            <a:extLst>
              <a:ext uri="{FF2B5EF4-FFF2-40B4-BE49-F238E27FC236}">
                <a16:creationId xmlns:a16="http://schemas.microsoft.com/office/drawing/2014/main" id="{3CE1A2C6-912C-8277-1CA6-100E21D022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8" y="1095587"/>
            <a:ext cx="8083758" cy="505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16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7415"/>
            <a:ext cx="10515600" cy="1325563"/>
          </a:xfrm>
        </p:spPr>
        <p:txBody>
          <a:bodyPr/>
          <a:lstStyle/>
          <a:p>
            <a:r>
              <a:rPr lang="ko-KR" altLang="en-US" dirty="0"/>
              <a:t>실재 </a:t>
            </a:r>
            <a:r>
              <a:rPr lang="en-US" altLang="ko-KR" dirty="0" err="1"/>
              <a:t>ini</a:t>
            </a:r>
            <a:r>
              <a:rPr lang="ko-KR" altLang="en-US" dirty="0"/>
              <a:t>에 있는 </a:t>
            </a:r>
            <a:r>
              <a:rPr lang="en-US" altLang="ko-KR" dirty="0" err="1"/>
              <a:t>lrst</a:t>
            </a:r>
            <a:r>
              <a:rPr lang="ko-KR" altLang="en-US" dirty="0"/>
              <a:t>값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  <p:pic>
        <p:nvPicPr>
          <p:cNvPr id="7" name="그림 6" descr="텍스트, 스크린샷, 모니터, 검은색이(가) 표시된 사진&#10;&#10;자동 생성된 설명">
            <a:extLst>
              <a:ext uri="{FF2B5EF4-FFF2-40B4-BE49-F238E27FC236}">
                <a16:creationId xmlns:a16="http://schemas.microsoft.com/office/drawing/2014/main" id="{43C23976-C3E9-631F-A52D-EBBD6F8B60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4" y="1080636"/>
            <a:ext cx="8514080" cy="532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156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E2F0A45-02EC-4ABA-B462-9921B1EF8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92"/>
            <a:ext cx="10815320" cy="4466268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Lrst</a:t>
            </a:r>
            <a:r>
              <a:rPr lang="ko-KR" altLang="en-US" dirty="0"/>
              <a:t>는 </a:t>
            </a:r>
            <a:r>
              <a:rPr lang="en-US" altLang="ko-KR" dirty="0" err="1"/>
              <a:t>authtoken</a:t>
            </a:r>
            <a:r>
              <a:rPr lang="en-US" altLang="ko-KR" dirty="0"/>
              <a:t>, </a:t>
            </a:r>
            <a:r>
              <a:rPr lang="en-US" altLang="ko-KR" dirty="0" err="1"/>
              <a:t>refreshtoken</a:t>
            </a:r>
            <a:r>
              <a:rPr lang="en-US" altLang="ko-KR" dirty="0"/>
              <a:t> </a:t>
            </a:r>
            <a:r>
              <a:rPr lang="ko-KR" altLang="en-US" dirty="0"/>
              <a:t>등이 담긴 </a:t>
            </a:r>
            <a:r>
              <a:rPr lang="en-US" altLang="ko-KR" dirty="0" err="1"/>
              <a:t>json</a:t>
            </a:r>
            <a:r>
              <a:rPr lang="en-US" altLang="ko-KR" dirty="0"/>
              <a:t> </a:t>
            </a:r>
            <a:r>
              <a:rPr lang="ko-KR" altLang="en-US" dirty="0"/>
              <a:t>값 </a:t>
            </a:r>
            <a:r>
              <a:rPr lang="ko-KR" altLang="en-US" dirty="0" err="1"/>
              <a:t>이라는것을</a:t>
            </a:r>
            <a:r>
              <a:rPr lang="ko-KR" altLang="en-US" dirty="0"/>
              <a:t> 알 수 있었다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그렇다면 왜 </a:t>
            </a:r>
            <a:r>
              <a:rPr lang="en-US" altLang="ko-KR" dirty="0" err="1"/>
              <a:t>lrst</a:t>
            </a:r>
            <a:r>
              <a:rPr lang="ko-KR" altLang="en-US" dirty="0"/>
              <a:t>를 이식해도 자동로그인이 안되는 걸까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-&gt; </a:t>
            </a:r>
            <a:r>
              <a:rPr lang="ko-KR" altLang="en-US" dirty="0"/>
              <a:t>인코딩</a:t>
            </a:r>
            <a:r>
              <a:rPr lang="en-US" altLang="ko-KR" dirty="0"/>
              <a:t>, </a:t>
            </a:r>
            <a:r>
              <a:rPr lang="ko-KR" altLang="en-US" dirty="0"/>
              <a:t>디코딩 과정에서 다른 곳에 저장 되어있는 정보사용</a:t>
            </a:r>
            <a:r>
              <a:rPr lang="en-US" altLang="ko-KR" dirty="0"/>
              <a:t>? (</a:t>
            </a:r>
            <a:r>
              <a:rPr lang="ko-KR" altLang="en-US" dirty="0"/>
              <a:t>사용자 </a:t>
            </a:r>
            <a:r>
              <a:rPr lang="en-US" altLang="ko-KR" dirty="0"/>
              <a:t>pc</a:t>
            </a:r>
            <a:r>
              <a:rPr lang="ko-KR" altLang="en-US" dirty="0"/>
              <a:t>이름 등 </a:t>
            </a:r>
            <a:r>
              <a:rPr lang="en-US" altLang="ko-KR" dirty="0"/>
              <a:t>-&gt; </a:t>
            </a:r>
            <a:r>
              <a:rPr lang="ko-KR" altLang="en-US" dirty="0"/>
              <a:t>실재로 사용하는 지는 모르지만 해당함수에서 사용자 피시 이름을 꺼내는 것을 확인했으므로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-&gt; </a:t>
            </a:r>
            <a:r>
              <a:rPr lang="ko-KR" altLang="en-US" dirty="0"/>
              <a:t>서버에 보낼 때 디바이스 식별 가능한 값을 같이 보낸다</a:t>
            </a:r>
            <a:r>
              <a:rPr lang="en-US" altLang="ko-KR" dirty="0"/>
              <a:t>?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871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06D17E-3C45-4929-A0ED-EC6998B34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861123-293E-4410-B64D-C9E0FF406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Lrst</a:t>
            </a:r>
            <a:r>
              <a:rPr lang="ko-KR" altLang="en-US" dirty="0"/>
              <a:t>에는 </a:t>
            </a:r>
            <a:r>
              <a:rPr lang="en-US" altLang="ko-KR" dirty="0" err="1"/>
              <a:t>authtoken</a:t>
            </a:r>
            <a:r>
              <a:rPr lang="en-US" altLang="ko-KR" dirty="0"/>
              <a:t>, </a:t>
            </a:r>
            <a:r>
              <a:rPr lang="en-US" altLang="ko-KR" dirty="0" err="1"/>
              <a:t>refreshtoken</a:t>
            </a:r>
            <a:r>
              <a:rPr lang="en-US" altLang="ko-KR" dirty="0"/>
              <a:t> </a:t>
            </a:r>
            <a:r>
              <a:rPr lang="ko-KR" altLang="en-US" dirty="0"/>
              <a:t>등이 담겨있었다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4EA2F9-8752-43CA-8834-A95D5A8E8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42D347-BB42-4B85-9C77-61818700C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836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06D17E-3C45-4929-A0ED-EC6998B34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Future</a:t>
            </a:r>
            <a:r>
              <a:rPr lang="ko-KR" altLang="en-US" dirty="0"/>
              <a:t> </a:t>
            </a:r>
            <a:r>
              <a:rPr lang="en-US" altLang="ko-KR" dirty="0"/>
              <a:t>Work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861123-293E-4410-B64D-C9E0FF406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디코딩 함수 찾기</a:t>
            </a:r>
            <a:r>
              <a:rPr lang="en-US" altLang="ko-KR" dirty="0"/>
              <a:t>?</a:t>
            </a:r>
            <a:r>
              <a:rPr lang="ko-KR" altLang="en-US" dirty="0"/>
              <a:t> </a:t>
            </a:r>
            <a:r>
              <a:rPr lang="en-US" altLang="ko-KR" dirty="0"/>
              <a:t>-&gt; </a:t>
            </a:r>
            <a:r>
              <a:rPr lang="ko-KR" altLang="en-US" dirty="0"/>
              <a:t>근처에 패킷 쏘는 함수도 있을 것 같음</a:t>
            </a:r>
            <a:endParaRPr lang="en-US" altLang="ko-KR" dirty="0"/>
          </a:p>
          <a:p>
            <a:r>
              <a:rPr lang="ko-KR" altLang="en-US" dirty="0"/>
              <a:t>실재로 보내는 패킷을 확인</a:t>
            </a:r>
            <a:endParaRPr lang="en-US" altLang="ko-KR" dirty="0"/>
          </a:p>
          <a:p>
            <a:r>
              <a:rPr lang="ko-KR" altLang="en-US" dirty="0"/>
              <a:t>인코딩 함수 분석</a:t>
            </a:r>
            <a:r>
              <a:rPr lang="en-US" altLang="ko-KR" dirty="0"/>
              <a:t>?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4EA2F9-8752-43CA-8834-A95D5A8E8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42D347-BB42-4B85-9C77-61818700C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016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39DF7-E8C5-4B6E-813D-7073D81BE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이전</a:t>
            </a:r>
            <a:r>
              <a:rPr lang="en-US" altLang="ko-KR" dirty="0"/>
              <a:t> 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585AE9-BBDD-41D7-B447-30A7603FC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Lrst</a:t>
            </a:r>
            <a:r>
              <a:rPr lang="en-US" altLang="ko-KR" dirty="0"/>
              <a:t> </a:t>
            </a:r>
            <a:r>
              <a:rPr lang="ko-KR" altLang="en-US" dirty="0"/>
              <a:t>일부분이 토큰으로 사용되고 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Lrst</a:t>
            </a:r>
            <a:r>
              <a:rPr lang="ko-KR" altLang="en-US" dirty="0"/>
              <a:t> 분석을 위한 여러 </a:t>
            </a:r>
            <a:r>
              <a:rPr lang="en-US" altLang="ko-KR" dirty="0"/>
              <a:t>entry </a:t>
            </a:r>
            <a:r>
              <a:rPr lang="ko-KR" altLang="en-US" dirty="0"/>
              <a:t>시도</a:t>
            </a:r>
            <a:endParaRPr lang="en-US" altLang="ko-KR" dirty="0"/>
          </a:p>
          <a:p>
            <a:r>
              <a:rPr lang="en-US" altLang="ko-KR" b="0" dirty="0">
                <a:effectLst/>
                <a:latin typeface="Consolas" panose="020B0609020204030204" pitchFamily="49" charset="0"/>
              </a:rPr>
              <a:t>qword_104bb3300 </a:t>
            </a:r>
            <a:r>
              <a:rPr lang="en-US" altLang="ko-KR" dirty="0" err="1">
                <a:latin typeface="Consolas" panose="020B0609020204030204" pitchFamily="49" charset="0"/>
              </a:rPr>
              <a:t>lrst</a:t>
            </a:r>
            <a:r>
              <a:rPr lang="ko-KR" altLang="en-US" dirty="0">
                <a:latin typeface="Consolas" panose="020B0609020204030204" pitchFamily="49" charset="0"/>
              </a:rPr>
              <a:t>가 있음을 확인했음</a:t>
            </a:r>
            <a:endParaRPr lang="en-US" altLang="ko-KR" dirty="0">
              <a:latin typeface="Consolas" panose="020B0609020204030204" pitchFamily="49" charset="0"/>
            </a:endParaRPr>
          </a:p>
          <a:p>
            <a:r>
              <a:rPr lang="ko-KR" altLang="en-US" dirty="0">
                <a:latin typeface="Consolas" panose="020B0609020204030204" pitchFamily="49" charset="0"/>
              </a:rPr>
              <a:t>또한 </a:t>
            </a:r>
            <a:r>
              <a:rPr lang="en-US" altLang="ko-KR" dirty="0">
                <a:latin typeface="Consolas" panose="020B0609020204030204" pitchFamily="49" charset="0"/>
              </a:rPr>
              <a:t>line.ini </a:t>
            </a:r>
            <a:r>
              <a:rPr lang="ko-KR" altLang="en-US" dirty="0">
                <a:latin typeface="Consolas" panose="020B0609020204030204" pitchFamily="49" charset="0"/>
              </a:rPr>
              <a:t>관리에 </a:t>
            </a:r>
            <a:r>
              <a:rPr lang="en-US" altLang="ko-KR" dirty="0" err="1">
                <a:latin typeface="Consolas" panose="020B0609020204030204" pitchFamily="49" charset="0"/>
              </a:rPr>
              <a:t>qsetting</a:t>
            </a:r>
            <a:r>
              <a:rPr lang="ko-KR" altLang="en-US" dirty="0">
                <a:latin typeface="Consolas" panose="020B0609020204030204" pitchFamily="49" charset="0"/>
              </a:rPr>
              <a:t>이라는 </a:t>
            </a:r>
            <a:r>
              <a:rPr lang="en-US" altLang="ko-KR" dirty="0">
                <a:latin typeface="Consolas" panose="020B0609020204030204" pitchFamily="49" charset="0"/>
              </a:rPr>
              <a:t>library</a:t>
            </a:r>
            <a:r>
              <a:rPr lang="ko-KR" altLang="en-US" dirty="0">
                <a:latin typeface="Consolas" panose="020B0609020204030204" pitchFamily="49" charset="0"/>
              </a:rPr>
              <a:t>를 사용하는 것을 확인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0CCEE1-A0BC-4B1D-89CA-CC3BC8AEE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449D90-37B9-4D2A-BD11-A9CBD70D1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641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085894-8A7A-448D-90F3-62D3596C5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이전 </a:t>
            </a:r>
            <a:r>
              <a:rPr lang="en-US" altLang="ko-KR" dirty="0"/>
              <a:t>Future Work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ADF2D1-BCF2-44ED-925C-41670A897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Lrst</a:t>
            </a:r>
            <a:r>
              <a:rPr lang="en-US" altLang="ko-KR" dirty="0"/>
              <a:t> </a:t>
            </a:r>
            <a:r>
              <a:rPr lang="ko-KR" altLang="en-US" dirty="0"/>
              <a:t>처리과정 분석</a:t>
            </a:r>
            <a:endParaRPr lang="en-US" altLang="ko-KR" dirty="0"/>
          </a:p>
          <a:p>
            <a:r>
              <a:rPr lang="ko-KR" altLang="en-US" dirty="0"/>
              <a:t>추가로 서버에 </a:t>
            </a:r>
            <a:r>
              <a:rPr lang="ko-KR" altLang="en-US" dirty="0" err="1"/>
              <a:t>뭐보내는지</a:t>
            </a:r>
            <a:r>
              <a:rPr lang="ko-KR" altLang="en-US" dirty="0"/>
              <a:t> 확인해보기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54B0F7-EBD0-4BF1-B133-32849B5FC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96B59D-36E3-45CE-BAFB-940DDDE10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Hacker’s In 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614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A863C1-1DE4-4A0F-931D-C500A4BE0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CF6D0A-4288-4FA0-BC32-63705CACA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A7877D-E7AE-45E4-B95C-2FB0EBAAD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Hacker’s In inTrusion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A7C8D3B8-20C4-05BB-0530-E07D92303A07}"/>
              </a:ext>
            </a:extLst>
          </p:cNvPr>
          <p:cNvSpPr txBox="1">
            <a:spLocks/>
          </p:cNvSpPr>
          <p:nvPr/>
        </p:nvSpPr>
        <p:spPr>
          <a:xfrm>
            <a:off x="838200" y="1419225"/>
            <a:ext cx="10815320" cy="4664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74320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FF3300"/>
              </a:buClr>
              <a:buFont typeface="Arial" panose="020B0604020202020204" pitchFamily="34" charset="0"/>
              <a:buChar char="•"/>
              <a:defRPr sz="2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1pPr>
            <a:lvl2pPr marL="685783" indent="-274320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50"/>
              </a:buClr>
              <a:buFont typeface="Wingdings" panose="05000000000000000000" pitchFamily="2" charset="2"/>
              <a:buChar char=""/>
              <a:defRPr sz="20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2pPr>
            <a:lvl3pPr marL="1142971" indent="-228594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Clr>
                <a:srgbClr val="00B0F0"/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3pPr>
            <a:lvl4pPr marL="1600160" indent="-228594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4pPr>
            <a:lvl5pPr marL="2057349" indent="-228594" algn="l" defTabSz="914377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maranth" charset="0"/>
              </a:defRPr>
            </a:lvl5pPr>
            <a:lvl6pPr marL="2514537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err="1"/>
              <a:t>Qseting</a:t>
            </a:r>
            <a:r>
              <a:rPr lang="en-US" altLang="ko-KR" dirty="0"/>
              <a:t>::</a:t>
            </a:r>
            <a:r>
              <a:rPr lang="en-US" altLang="ko-KR" dirty="0" err="1"/>
              <a:t>setvalue</a:t>
            </a:r>
            <a:r>
              <a:rPr lang="en-US" altLang="ko-KR" dirty="0"/>
              <a:t>()</a:t>
            </a:r>
          </a:p>
          <a:p>
            <a:r>
              <a:rPr lang="ko-KR" altLang="en-US" dirty="0" err="1"/>
              <a:t>인코딩전</a:t>
            </a:r>
            <a:r>
              <a:rPr lang="ko-KR" altLang="en-US" dirty="0"/>
              <a:t> </a:t>
            </a:r>
            <a:r>
              <a:rPr lang="en-US" altLang="ko-KR" dirty="0" err="1"/>
              <a:t>lrst</a:t>
            </a:r>
            <a:r>
              <a:rPr lang="ko-KR" altLang="en-US" dirty="0"/>
              <a:t>값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31402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Qsetting</a:t>
            </a:r>
            <a:r>
              <a:rPr lang="en-US" dirty="0"/>
              <a:t>::</a:t>
            </a:r>
            <a:r>
              <a:rPr lang="en-US" dirty="0" err="1"/>
              <a:t>setvalue</a:t>
            </a:r>
            <a:r>
              <a:rPr lang="en-US" dirty="0"/>
              <a:t>()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E2F0A45-02EC-4ABA-B462-9921B1EF8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19225"/>
            <a:ext cx="10815320" cy="4664074"/>
          </a:xfrm>
        </p:spPr>
        <p:txBody>
          <a:bodyPr>
            <a:normAutofit/>
          </a:bodyPr>
          <a:lstStyle/>
          <a:p>
            <a:r>
              <a:rPr lang="ko-KR" altLang="en-US" dirty="0"/>
              <a:t>해당 함수에 </a:t>
            </a:r>
            <a:r>
              <a:rPr lang="en-US" altLang="ko-KR" dirty="0"/>
              <a:t>breakpoint</a:t>
            </a:r>
            <a:r>
              <a:rPr lang="ko-KR" altLang="en-US" dirty="0"/>
              <a:t>를 걸고 좌측에 </a:t>
            </a:r>
            <a:r>
              <a:rPr lang="en-US" altLang="ko-KR" dirty="0" err="1"/>
              <a:t>lrst</a:t>
            </a:r>
            <a:r>
              <a:rPr lang="ko-KR" altLang="en-US" dirty="0"/>
              <a:t>가 들어올 때의 </a:t>
            </a:r>
            <a:r>
              <a:rPr lang="ko-KR" altLang="en-US" dirty="0" err="1"/>
              <a:t>스텍을</a:t>
            </a:r>
            <a:r>
              <a:rPr lang="ko-KR" altLang="en-US" dirty="0"/>
              <a:t> 기록해서 해당부분을 </a:t>
            </a:r>
            <a:r>
              <a:rPr lang="en-US" altLang="ko-KR" dirty="0" err="1"/>
              <a:t>ida</a:t>
            </a:r>
            <a:r>
              <a:rPr lang="ko-KR" altLang="en-US" dirty="0"/>
              <a:t>로 정적 분석  해보기로 결정</a:t>
            </a:r>
            <a:endParaRPr lang="en-US" altLang="ko-KR" dirty="0"/>
          </a:p>
          <a:p>
            <a:r>
              <a:rPr lang="ko-KR" altLang="en-US" dirty="0"/>
              <a:t>그런 경우가 두 번 있었음</a:t>
            </a:r>
            <a:endParaRPr lang="en-US" altLang="ko-KR" dirty="0"/>
          </a:p>
          <a:p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780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Setvalue</a:t>
            </a:r>
            <a:r>
              <a:rPr lang="en-US" dirty="0"/>
              <a:t> </a:t>
            </a:r>
            <a:r>
              <a:rPr lang="en-US" dirty="0" err="1"/>
              <a:t>bt</a:t>
            </a:r>
            <a:r>
              <a:rPr lang="en-US" dirty="0"/>
              <a:t> #1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804BEFBA-40AA-EEB7-2D56-576A1BEE4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470849"/>
            <a:ext cx="9888415" cy="358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88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Setvalue</a:t>
            </a:r>
            <a:r>
              <a:rPr lang="en-US" dirty="0"/>
              <a:t> </a:t>
            </a:r>
            <a:r>
              <a:rPr lang="en-US" dirty="0" err="1"/>
              <a:t>bt</a:t>
            </a:r>
            <a:r>
              <a:rPr lang="en-US" dirty="0"/>
              <a:t> #2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6474308-EC00-A0BA-9B6B-E56B76BE46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2" y="1690692"/>
            <a:ext cx="6301154" cy="429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376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Setvalue</a:t>
            </a:r>
            <a:r>
              <a:rPr lang="en-US" dirty="0"/>
              <a:t> </a:t>
            </a:r>
            <a:r>
              <a:rPr lang="en-US" dirty="0" err="1"/>
              <a:t>bt</a:t>
            </a:r>
            <a:r>
              <a:rPr lang="en-US" dirty="0"/>
              <a:t> #3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08ECDA03-918B-D41D-7865-9A1D35CD67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2" y="1299268"/>
            <a:ext cx="7823098" cy="522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474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83B0AF2-5C4D-47F6-988A-1801B4C9D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Sub_100951c70(a1,</a:t>
            </a:r>
            <a:r>
              <a:rPr lang="ko-KR" altLang="en-US" dirty="0"/>
              <a:t> </a:t>
            </a:r>
            <a:r>
              <a:rPr lang="en-US" altLang="ko-KR" dirty="0"/>
              <a:t>a2,</a:t>
            </a:r>
            <a:r>
              <a:rPr lang="ko-KR" altLang="en-US" dirty="0"/>
              <a:t> </a:t>
            </a:r>
            <a:r>
              <a:rPr lang="en-US" altLang="ko-KR" dirty="0"/>
              <a:t>a3,</a:t>
            </a:r>
            <a:r>
              <a:rPr lang="ko-KR" altLang="en-US" dirty="0"/>
              <a:t> </a:t>
            </a:r>
            <a:r>
              <a:rPr lang="en-US" altLang="ko-KR" dirty="0"/>
              <a:t>a4,</a:t>
            </a:r>
            <a:r>
              <a:rPr lang="ko-KR" altLang="en-US" dirty="0"/>
              <a:t> </a:t>
            </a:r>
            <a:r>
              <a:rPr lang="en-US" altLang="ko-KR" dirty="0"/>
              <a:t>a5)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E2F0A45-02EC-4ABA-B462-9921B1EF8A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93880"/>
            <a:ext cx="10815320" cy="4624040"/>
          </a:xfrm>
        </p:spPr>
        <p:txBody>
          <a:bodyPr>
            <a:normAutofit/>
          </a:bodyPr>
          <a:lstStyle/>
          <a:p>
            <a:r>
              <a:rPr lang="ko-KR" altLang="en-US" dirty="0"/>
              <a:t>두 번 다 해당 함수에서 쓰여지고 있었음</a:t>
            </a:r>
            <a:endParaRPr lang="en-US" altLang="ko-KR" dirty="0"/>
          </a:p>
          <a:p>
            <a:r>
              <a:rPr lang="en-US" altLang="ko-KR" dirty="0"/>
              <a:t>A1</a:t>
            </a:r>
            <a:r>
              <a:rPr lang="ko-KR" altLang="en-US" dirty="0"/>
              <a:t>에는 </a:t>
            </a:r>
            <a:r>
              <a:rPr lang="en-US" altLang="ko-KR" dirty="0"/>
              <a:t>setting </a:t>
            </a:r>
            <a:r>
              <a:rPr lang="ko-KR" altLang="en-US" dirty="0"/>
              <a:t>값</a:t>
            </a:r>
            <a:endParaRPr lang="en-US" altLang="ko-KR" dirty="0"/>
          </a:p>
          <a:p>
            <a:r>
              <a:rPr lang="en-US" altLang="ko-KR" dirty="0"/>
              <a:t>A2</a:t>
            </a:r>
            <a:r>
              <a:rPr lang="ko-KR" altLang="en-US" dirty="0"/>
              <a:t>에는 </a:t>
            </a:r>
            <a:r>
              <a:rPr lang="en-US" altLang="ko-KR" dirty="0"/>
              <a:t>global(setting group)</a:t>
            </a:r>
          </a:p>
          <a:p>
            <a:r>
              <a:rPr lang="en-US" altLang="ko-KR" dirty="0"/>
              <a:t>A3</a:t>
            </a:r>
            <a:r>
              <a:rPr lang="ko-KR" altLang="en-US" dirty="0"/>
              <a:t>에는 </a:t>
            </a:r>
            <a:r>
              <a:rPr lang="en-US" altLang="ko-KR" dirty="0"/>
              <a:t>key</a:t>
            </a:r>
          </a:p>
          <a:p>
            <a:r>
              <a:rPr lang="en-US" altLang="ko-KR" dirty="0"/>
              <a:t>A4</a:t>
            </a:r>
            <a:r>
              <a:rPr lang="ko-KR" altLang="en-US" dirty="0"/>
              <a:t>에는 </a:t>
            </a:r>
            <a:r>
              <a:rPr lang="en-US" altLang="ko-KR" dirty="0"/>
              <a:t>value</a:t>
            </a:r>
          </a:p>
          <a:p>
            <a:r>
              <a:rPr lang="en-US" altLang="ko-KR" dirty="0"/>
              <a:t>A5</a:t>
            </a:r>
            <a:r>
              <a:rPr lang="ko-KR" altLang="en-US" dirty="0"/>
              <a:t>에는 인코딩 여부 </a:t>
            </a:r>
            <a:r>
              <a:rPr lang="en-US" altLang="ko-KR" dirty="0"/>
              <a:t>-&gt; </a:t>
            </a:r>
            <a:r>
              <a:rPr lang="ko-KR" altLang="en-US" dirty="0"/>
              <a:t>인코딩이 필요하지 않다면 인코딩 과정 생략</a:t>
            </a:r>
            <a:endParaRPr lang="en-US" altLang="ko-KR" dirty="0"/>
          </a:p>
          <a:p>
            <a:r>
              <a:rPr lang="ko-KR" altLang="en-US" dirty="0"/>
              <a:t>해당 함수안의 </a:t>
            </a:r>
            <a:r>
              <a:rPr lang="en-US" altLang="ko-KR" dirty="0"/>
              <a:t>sub_100787890 </a:t>
            </a:r>
            <a:r>
              <a:rPr lang="ko-KR" altLang="en-US" dirty="0"/>
              <a:t>함수에서 인코딩 과정이 진행되는 것을 확인</a:t>
            </a: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  <a:p>
            <a:pPr>
              <a:buFontTx/>
              <a:buChar char="-"/>
            </a:pP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3DD760-CC7B-410C-9E07-D639D68A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E144D-7BE3-4587-AE5C-281CCC91105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E08A-4135-4DFE-9158-DC8701BB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Hacker’s In </a:t>
            </a:r>
            <a:r>
              <a:rPr lang="en-US" dirty="0" err="1"/>
              <a:t>inTrusion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000633"/>
      </p:ext>
    </p:extLst>
  </p:cSld>
  <p:clrMapOvr>
    <a:masterClrMapping/>
  </p:clrMapOvr>
</p:sld>
</file>

<file path=ppt/theme/theme1.xml><?xml version="1.0" encoding="utf-8"?>
<a:theme xmlns:a="http://schemas.openxmlformats.org/drawingml/2006/main" name="HIT템플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4">
      <a:majorFont>
        <a:latin typeface="Britannic Bold"/>
        <a:ea typeface="아리따-부리(TTF)-SemiBold"/>
        <a:cs typeface=""/>
      </a:majorFont>
      <a:minorFont>
        <a:latin typeface="Amaranth"/>
        <a:ea typeface="아리따-부리(TTF)-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it.potx" id="{576E892E-1C82-461B-9C0A-F45142AB4FA1}" vid="{CA5F3DAA-E299-447E-9B0A-6ACFC6013F5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HIT템플릿</Template>
  <TotalTime>4472</TotalTime>
  <Words>437</Words>
  <Application>Microsoft Office PowerPoint</Application>
  <PresentationFormat>와이드스크린</PresentationFormat>
  <Paragraphs>90</Paragraphs>
  <Slides>19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맑은 고딕</vt:lpstr>
      <vt:lpstr>Amaranth</vt:lpstr>
      <vt:lpstr>Arial</vt:lpstr>
      <vt:lpstr>Britannic Bold</vt:lpstr>
      <vt:lpstr>Calibri</vt:lpstr>
      <vt:lpstr>Consolas</vt:lpstr>
      <vt:lpstr>Inconsolata</vt:lpstr>
      <vt:lpstr>Wingdings</vt:lpstr>
      <vt:lpstr>HIT템플릿</vt:lpstr>
      <vt:lpstr>Line key management analysis</vt:lpstr>
      <vt:lpstr>이전 Conclusion</vt:lpstr>
      <vt:lpstr>이전 Future Work</vt:lpstr>
      <vt:lpstr>Contents</vt:lpstr>
      <vt:lpstr>Qsetting::setvalue()</vt:lpstr>
      <vt:lpstr>Setvalue bt #1</vt:lpstr>
      <vt:lpstr>Setvalue bt #2</vt:lpstr>
      <vt:lpstr>Setvalue bt #3</vt:lpstr>
      <vt:lpstr>Sub_100951c70(a1, a2, a3, a4, a5)</vt:lpstr>
      <vt:lpstr>sub_100787890(a1, a2)</vt:lpstr>
      <vt:lpstr>인코딩전 이메일 값</vt:lpstr>
      <vt:lpstr>인코딩후 이메일 값</vt:lpstr>
      <vt:lpstr>실재 ini 파일</vt:lpstr>
      <vt:lpstr>인코딩전 lrst 값</vt:lpstr>
      <vt:lpstr>인코딩 완료후 lrst값</vt:lpstr>
      <vt:lpstr>실재 ini에 있는 lrst값</vt:lpstr>
      <vt:lpstr>결론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Fonts 글꼴</dc:title>
  <dc:creator>John</dc:creator>
  <cp:lastModifiedBy>김 성준</cp:lastModifiedBy>
  <cp:revision>182</cp:revision>
  <cp:lastPrinted>2016-11-28T00:53:03Z</cp:lastPrinted>
  <dcterms:created xsi:type="dcterms:W3CDTF">2019-03-02T03:50:50Z</dcterms:created>
  <dcterms:modified xsi:type="dcterms:W3CDTF">2022-08-26T07:54:06Z</dcterms:modified>
</cp:coreProperties>
</file>